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8" r:id="rId1"/>
  </p:sldMasterIdLst>
  <p:notesMasterIdLst>
    <p:notesMasterId r:id="rId10"/>
  </p:notesMasterIdLst>
  <p:sldIdLst>
    <p:sldId id="256" r:id="rId2"/>
    <p:sldId id="261" r:id="rId3"/>
    <p:sldId id="260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32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A340AF1-2947-4D2F-8D0D-CD6771F60024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C944992-8606-4EE2-9E33-D345E7A61C7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/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4F176-3136-4254-BEF0-909A4597301C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A6336-1C96-4BD1-A6CB-47B0082F52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3784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15D51-2F39-4F3E-9363-6720A5420458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8E53D-A8CA-4F58-B4AB-D0F8E914E9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357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/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36183-6ACF-41AE-8609-906F81E713DC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6ABE6-CE44-4C0D-BC5B-986555BA26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1292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7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39D14-F986-4936-A38A-851E95D71D74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475F8-2F42-45B1-87E6-CD31C88B86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689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6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BAAAC-DE0C-4F91-8C2B-7520FCEC328F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5FFF7-C54E-4869-B63D-435706ECA8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6278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6ADB4-9888-4AD8-A3D7-7A5281AFDFD4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76ECA-0807-4521-BF03-54AED159A3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6186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2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4F31E-DB52-420E-9835-E19D1514747D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36019-38F3-49C7-A643-BA2B6CACD9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915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30384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3030538" y="0"/>
            <a:ext cx="4762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349250" y="6459538"/>
            <a:ext cx="1963738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B7E66CE5-E1E7-465C-84DC-E848EED910CC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53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03EA506-8958-40C4-91C2-7B04F575BC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2990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4953000"/>
            <a:ext cx="9142413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0" y="4914900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78BD5-D8AB-4FB9-A010-10CDE3734D6A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37298-E14B-4B24-89AE-EEA409AA1D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0521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4862C-9333-445D-A148-0FB09D526049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B0A59-9976-4A2B-A074-02391C0568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0622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6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6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05E1C-0ACA-4DBD-BE0D-21094663A2BB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E6FAC-763D-40DC-97DC-8F8C6205E7F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340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9144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846263"/>
            <a:ext cx="7543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63E2554-F354-48BA-AC06-E547937A6F8E}" type="datetime1">
              <a:rPr lang="en-US"/>
              <a:pPr>
                <a:defRPr/>
              </a:pPr>
              <a:t>5/20/2020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2AF6B9B-29B1-4685-BA10-D4A9AFBD58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350" y="1738313"/>
            <a:ext cx="74755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3" r:id="rId2"/>
    <p:sldLayoutId id="2147484039" r:id="rId3"/>
    <p:sldLayoutId id="2147484034" r:id="rId4"/>
    <p:sldLayoutId id="2147484035" r:id="rId5"/>
    <p:sldLayoutId id="2147484036" r:id="rId6"/>
    <p:sldLayoutId id="2147484040" r:id="rId7"/>
    <p:sldLayoutId id="2147484041" r:id="rId8"/>
    <p:sldLayoutId id="2147484042" r:id="rId9"/>
    <p:sldLayoutId id="2147484037" r:id="rId10"/>
    <p:sldLayoutId id="2147484043" r:id="rId11"/>
  </p:sldLayoutIdLst>
  <p:hf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-ri.org/sites/default/files/uploads/A%20to%20Z%20email%205%2018%2020%20-%20Janel.docx" TargetMode="External"/><Relationship Id="rId7" Type="http://schemas.openxmlformats.org/officeDocument/2006/relationships/hyperlink" Target="https://www.ctc-ri.org/sites/default/files/uploads/Phone%20Script%20resource%20phone-guide-H.pdf" TargetMode="External"/><Relationship Id="rId2" Type="http://schemas.openxmlformats.org/officeDocument/2006/relationships/hyperlink" Target="https://www.ctc-ri.org/sites/default/files/uploads/CharterCare%20MA%20COVID-19%20Modified%20Workflows%20051120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tc-ri.org/sites/default/files/uploads/Resource%20-%20RIDOH%20COVID-19-Control_Plan_Fillable_Template-Final-5.13.20.pdf" TargetMode="External"/><Relationship Id="rId5" Type="http://schemas.openxmlformats.org/officeDocument/2006/relationships/hyperlink" Target="https://www.ctc-ri.org/sites/default/files/uploads/ctc%20ri%20outline%20east%20bay.docx" TargetMode="External"/><Relationship Id="rId4" Type="http://schemas.openxmlformats.org/officeDocument/2006/relationships/hyperlink" Target="https://www.ctc-ri.org/sites/default/files/uploads/Covid%2019%20A%20to%20Z%20Control%20Plan.pd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-ri.org/sites/default/files/uploads/OVID%203%2018%20Weitzman%20ECHO%20Managing%20work%20flow%20under%20constant%20change.docx" TargetMode="External"/><Relationship Id="rId2" Type="http://schemas.openxmlformats.org/officeDocument/2006/relationships/hyperlink" Target="https://www.ctc-ri.org/sites/default/files/uploads/CDC%20Resource%20Maintaining%20Childhood%20Immunizations%20During%20COVID.docx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-ri.org/sites/default/files/uploads/RI_Employer_Guidance-05.04.20.pdf" TargetMode="External"/><Relationship Id="rId2" Type="http://schemas.openxmlformats.org/officeDocument/2006/relationships/hyperlink" Target="https://www.ctc-ri.org/sites/default/files/uploads/Resource%20covid-19-ambulatory-care-guidance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tc-ri.org/sites/default/files/uploads/CORONA%20AVAIBLABILTY%20SHEET%202.docx" TargetMode="External"/><Relationship Id="rId2" Type="http://schemas.openxmlformats.org/officeDocument/2006/relationships/hyperlink" Target="https://www.ctc-ri.org/sites/default/files/uploads/Resource%20-%20MGMA-Practice-Reopening-Checklist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tc-ri.org/sites/default/files/uploads/covid-19%20stop%20front%20door.docx" TargetMode="External"/><Relationship Id="rId5" Type="http://schemas.openxmlformats.org/officeDocument/2006/relationships/hyperlink" Target="https://www.ctc-ri.org/sites/default/files/uploads/covid-19%206ft%20distancing.docx" TargetMode="External"/><Relationship Id="rId4" Type="http://schemas.openxmlformats.org/officeDocument/2006/relationships/hyperlink" Target="https://www.ctc-ri.org/sites/default/files/uploads/Patient%20Screening%20for%20Covid.docx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tc-ri.org/sites/default/files/uploads/Nelly%20B%20-%20Outstanding_resource_from_Russ_Harris_ACT_expert_author__1585751536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324" y="1828800"/>
            <a:ext cx="7813675" cy="288174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100" b="1" dirty="0" smtClean="0">
                <a:latin typeface="+mn-lt"/>
              </a:rPr>
              <a:t>COVID 19: Best Practice Sharing and Resources</a:t>
            </a:r>
            <a:br>
              <a:rPr lang="en-US" sz="3100" b="1" dirty="0" smtClean="0">
                <a:latin typeface="+mn-lt"/>
              </a:rPr>
            </a:br>
            <a:r>
              <a:rPr lang="en-US" sz="3100" b="1" dirty="0" smtClean="0">
                <a:latin typeface="+mn-lt"/>
              </a:rPr>
              <a:t/>
            </a:r>
            <a:br>
              <a:rPr lang="en-US" sz="3100" b="1" dirty="0" smtClean="0">
                <a:latin typeface="+mn-lt"/>
              </a:rPr>
            </a:br>
            <a:r>
              <a:rPr lang="en-US" sz="3100" b="1" dirty="0" smtClean="0">
                <a:latin typeface="+mn-lt"/>
              </a:rPr>
              <a:t>Caring for Self and Others During Times of Prolonged Stress</a:t>
            </a:r>
            <a:br>
              <a:rPr lang="en-US" sz="3100" b="1" dirty="0" smtClean="0">
                <a:latin typeface="+mn-lt"/>
              </a:rPr>
            </a:br>
            <a:r>
              <a:rPr lang="en-US" sz="3100" b="1" dirty="0" smtClean="0">
                <a:latin typeface="+mn-lt"/>
              </a:rPr>
              <a:t/>
            </a:r>
            <a:br>
              <a:rPr lang="en-US" sz="3100" b="1" dirty="0" smtClean="0">
                <a:latin typeface="+mn-lt"/>
              </a:rPr>
            </a:br>
            <a:r>
              <a:rPr lang="en-US" sz="2400" b="1" dirty="0" smtClean="0">
                <a:solidFill>
                  <a:schemeClr val="accent2"/>
                </a:solidFill>
                <a:latin typeface="+mn-lt"/>
              </a:rPr>
              <a:t>Care </a:t>
            </a:r>
            <a:r>
              <a:rPr lang="en-US" sz="2400" b="1" dirty="0">
                <a:solidFill>
                  <a:schemeClr val="accent2"/>
                </a:solidFill>
                <a:latin typeface="+mn-lt"/>
              </a:rPr>
              <a:t>Transformation Collaborative of R.I.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500" y="4987635"/>
            <a:ext cx="7543800" cy="611477"/>
          </a:xfrm>
        </p:spPr>
        <p:txBody>
          <a:bodyPr rtlCol="0"/>
          <a:lstStyle/>
          <a:p>
            <a:pPr eaLnBrk="1" fontAlgn="auto" hangingPunct="1">
              <a:lnSpc>
                <a:spcPct val="100000"/>
              </a:lnSpc>
              <a:defRPr/>
            </a:pPr>
            <a:r>
              <a:rPr lang="en-US" b="1" dirty="0" smtClean="0">
                <a:latin typeface="+mn-lt"/>
              </a:rPr>
              <a:t>5 19 20 </a:t>
            </a:r>
            <a:endParaRPr lang="en-US" b="1" dirty="0">
              <a:latin typeface="+mn-lt"/>
            </a:endParaRPr>
          </a:p>
        </p:txBody>
      </p:sp>
      <p:sp>
        <p:nvSpPr>
          <p:cNvPr id="922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699837B-D885-4B85-BD79-FD801BFBD7B9}" type="slidenum">
              <a:rPr lang="en-US" altLang="en-US" smtClean="0">
                <a:solidFill>
                  <a:srgbClr val="FFFFFF"/>
                </a:solidFill>
              </a:rPr>
              <a:pPr/>
              <a:t>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9221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319088"/>
            <a:ext cx="4995862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550" y="242888"/>
            <a:ext cx="8007350" cy="1449387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chemeClr val="accent2"/>
                </a:solidFill>
                <a:latin typeface="+mn-lt"/>
              </a:rPr>
              <a:t>NCM/CC Best Practice Sharing </a:t>
            </a:r>
            <a:br>
              <a:rPr lang="en-US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en-US" sz="4000" b="1" dirty="0" smtClean="0">
                <a:solidFill>
                  <a:schemeClr val="accent2"/>
                </a:solidFill>
                <a:latin typeface="+mn-lt"/>
              </a:rPr>
              <a:t>COVID 19 Agenda</a:t>
            </a:r>
            <a:endParaRPr lang="en-US" sz="6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1268" name="Content Placeholder 2"/>
          <p:cNvSpPr>
            <a:spLocks noGrp="1"/>
          </p:cNvSpPr>
          <p:nvPr>
            <p:ph idx="1"/>
          </p:nvPr>
        </p:nvSpPr>
        <p:spPr>
          <a:xfrm>
            <a:off x="1184275" y="1846263"/>
            <a:ext cx="6731000" cy="4494212"/>
          </a:xfrm>
        </p:spPr>
        <p:txBody>
          <a:bodyPr/>
          <a:lstStyle/>
          <a:p>
            <a:pPr marL="0" indent="0" eaLnBrk="1" hangingPunct="1">
              <a:buFont typeface="Calibri" panose="020F0502020204030204" pitchFamily="34" charset="0"/>
              <a:buNone/>
              <a:defRPr/>
            </a:pPr>
            <a:r>
              <a:rPr lang="en-US" altLang="en-US" sz="3200" dirty="0" smtClean="0">
                <a:solidFill>
                  <a:schemeClr val="accent2"/>
                </a:solidFill>
              </a:rPr>
              <a:t>Best Practice Sharing: </a:t>
            </a:r>
          </a:p>
          <a:p>
            <a:pPr marL="0" indent="0" eaLnBrk="1" hangingPunct="1">
              <a:buNone/>
              <a:defRPr/>
            </a:pPr>
            <a:r>
              <a:rPr lang="en-US" altLang="en-US" sz="3200" dirty="0" smtClean="0"/>
              <a:t>Safe Care for Patients and Staff </a:t>
            </a:r>
          </a:p>
          <a:p>
            <a:pPr marL="0" indent="0" eaLnBrk="1" hangingPunct="1">
              <a:buNone/>
              <a:defRPr/>
            </a:pPr>
            <a:r>
              <a:rPr lang="en-US" altLang="en-US" sz="3200" i="1" dirty="0" smtClean="0"/>
              <a:t>Screening Patients </a:t>
            </a:r>
          </a:p>
          <a:p>
            <a:pPr marL="0" indent="0" eaLnBrk="1" hangingPunct="1">
              <a:buNone/>
              <a:defRPr/>
            </a:pPr>
            <a:r>
              <a:rPr lang="en-US" altLang="en-US" sz="3200" i="1" dirty="0" smtClean="0"/>
              <a:t>Screening Staff </a:t>
            </a:r>
          </a:p>
          <a:p>
            <a:pPr marL="0" indent="0" eaLnBrk="1" hangingPunct="1">
              <a:buNone/>
              <a:defRPr/>
            </a:pPr>
            <a:r>
              <a:rPr lang="en-US" altLang="en-US" sz="3200" i="1" dirty="0" smtClean="0"/>
              <a:t>Preparing Waiting Room </a:t>
            </a:r>
          </a:p>
          <a:p>
            <a:pPr marL="0" indent="0" eaLnBrk="1" hangingPunct="1">
              <a:buNone/>
              <a:defRPr/>
            </a:pPr>
            <a:r>
              <a:rPr lang="en-US" altLang="en-US" sz="3200" i="1" dirty="0" smtClean="0"/>
              <a:t>Adding Barriers </a:t>
            </a:r>
          </a:p>
          <a:p>
            <a:pPr marL="0" indent="0" eaLnBrk="1" hangingPunct="1">
              <a:buNone/>
              <a:defRPr/>
            </a:pPr>
            <a:r>
              <a:rPr lang="en-US" altLang="en-US" sz="3200" i="1" dirty="0" smtClean="0"/>
              <a:t>Ordering  Supplies and Equipment </a:t>
            </a:r>
            <a:endParaRPr lang="en-US" altLang="en-US" sz="3000" i="1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altLang="en-US" sz="2400" dirty="0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461E608-5E60-4B23-A38D-CB8B79F9D07B}" type="slidenum">
              <a:rPr lang="en-US" altLang="en-US" smtClean="0">
                <a:solidFill>
                  <a:srgbClr val="FFFFFF"/>
                </a:solidFill>
              </a:rPr>
              <a:pPr/>
              <a:t>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713" y="125128"/>
            <a:ext cx="8694737" cy="962527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chemeClr val="accent2"/>
                </a:solidFill>
                <a:latin typeface="+mn-lt"/>
              </a:rPr>
              <a:t>COVID 19: Best Practice Sharing: </a:t>
            </a:r>
            <a:br>
              <a:rPr lang="en-US" sz="3200" b="1" dirty="0" smtClean="0">
                <a:solidFill>
                  <a:schemeClr val="accent2"/>
                </a:solidFill>
                <a:latin typeface="+mn-lt"/>
              </a:rPr>
            </a:br>
            <a:r>
              <a:rPr lang="en-US" sz="3200" b="1" dirty="0" smtClean="0">
                <a:solidFill>
                  <a:schemeClr val="accent2"/>
                </a:solidFill>
                <a:latin typeface="+mn-lt"/>
              </a:rPr>
              <a:t>Safe Care for Patients and Staff 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0244" name="Content Placeholder 2"/>
          <p:cNvSpPr>
            <a:spLocks noGrp="1"/>
          </p:cNvSpPr>
          <p:nvPr>
            <p:ph idx="1"/>
          </p:nvPr>
        </p:nvSpPr>
        <p:spPr>
          <a:xfrm>
            <a:off x="419100" y="1309036"/>
            <a:ext cx="8515350" cy="5054819"/>
          </a:xfrm>
        </p:spPr>
        <p:txBody>
          <a:bodyPr/>
          <a:lstStyle/>
          <a:p>
            <a:pPr marL="0" indent="0" eaLnBrk="1" hangingPunct="1">
              <a:buFont typeface="Calibri" panose="020F0502020204030204" pitchFamily="34" charset="0"/>
              <a:buNone/>
              <a:defRPr/>
            </a:pPr>
            <a:r>
              <a:rPr lang="en-US" altLang="en-US" sz="3200" dirty="0" smtClean="0">
                <a:solidFill>
                  <a:schemeClr val="accent2"/>
                </a:solidFill>
              </a:rPr>
              <a:t>Best Practice Sharing: Adult Primary Care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b="1" dirty="0" smtClean="0"/>
              <a:t>Charter Care</a:t>
            </a:r>
            <a:r>
              <a:rPr lang="en-US" altLang="en-US" sz="2800" dirty="0" smtClean="0"/>
              <a:t>: </a:t>
            </a:r>
            <a:r>
              <a:rPr lang="en-US" altLang="en-US" sz="2800" dirty="0" smtClean="0">
                <a:hlinkClick r:id="rId2"/>
              </a:rPr>
              <a:t>Liz Soares-Sampaio Director of Operations</a:t>
            </a:r>
            <a:endParaRPr lang="en-US" altLang="en-US" sz="2800" i="1" dirty="0" smtClean="0">
              <a:hlinkClick r:id="rId2"/>
            </a:endParaRPr>
          </a:p>
          <a:p>
            <a:pPr marL="200025" lvl="1" indent="0" eaLnBrk="1" hangingPunct="1">
              <a:buNone/>
              <a:defRPr/>
            </a:pPr>
            <a:r>
              <a:rPr lang="en-US" altLang="en-US" sz="2800" i="1" dirty="0" smtClean="0">
                <a:hlinkClick r:id="rId2"/>
              </a:rPr>
              <a:t>Patient Check in and Check out</a:t>
            </a:r>
            <a:r>
              <a:rPr lang="en-US" altLang="en-US" sz="2800" i="1" dirty="0" smtClean="0"/>
              <a:t>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3000" b="1" i="1" dirty="0" smtClean="0"/>
              <a:t>A to Z Primary Care</a:t>
            </a:r>
            <a:r>
              <a:rPr lang="en-US" altLang="en-US" sz="3000" i="1" dirty="0" smtClean="0"/>
              <a:t>: </a:t>
            </a:r>
            <a:r>
              <a:rPr lang="en-US" altLang="en-US" sz="3000" i="1" dirty="0" smtClean="0">
                <a:hlinkClick r:id="rId3"/>
              </a:rPr>
              <a:t>Janel Snowden </a:t>
            </a:r>
            <a:endParaRPr lang="en-US" altLang="en-US" sz="3000" i="1" dirty="0" smtClean="0"/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hlinkClick r:id="rId4"/>
              </a:rPr>
              <a:t>A to Z COVID-19 Control Plan with Daily Screening Log </a:t>
            </a:r>
            <a:endParaRPr lang="en-US" altLang="en-US" sz="2800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3000" b="1" dirty="0" smtClean="0"/>
              <a:t>East Bay Community Action</a:t>
            </a:r>
            <a:r>
              <a:rPr lang="en-US" altLang="en-US" sz="3000" dirty="0" smtClean="0"/>
              <a:t>: Candice </a:t>
            </a:r>
            <a:r>
              <a:rPr lang="en-US" altLang="en-US" sz="3000" dirty="0" smtClean="0"/>
              <a:t>Facchiano</a:t>
            </a:r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hlinkClick r:id="rId5"/>
              </a:rPr>
              <a:t>Practice Outline</a:t>
            </a:r>
            <a:endParaRPr lang="en-US" altLang="en-US" sz="2800" dirty="0"/>
          </a:p>
          <a:p>
            <a:pPr marL="0" indent="0" eaLnBrk="1" hangingPunct="1">
              <a:buFont typeface="Calibri" panose="020F0502020204030204" pitchFamily="34" charset="0"/>
              <a:buNone/>
              <a:defRPr/>
            </a:pPr>
            <a:r>
              <a:rPr lang="en-US" altLang="en-US" sz="2400" dirty="0" smtClean="0">
                <a:solidFill>
                  <a:schemeClr val="accent2"/>
                </a:solidFill>
              </a:rPr>
              <a:t>Resources: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hlinkClick r:id="rId6"/>
              </a:rPr>
              <a:t>RI DOH COVID-19 Control Plan </a:t>
            </a:r>
            <a:endParaRPr lang="en-US" alt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hlinkClick r:id="rId7"/>
              </a:rPr>
              <a:t>Phone Script for Staff to Use with Patients </a:t>
            </a:r>
            <a:endParaRPr lang="en-US" altLang="en-US" dirty="0" smtClean="0"/>
          </a:p>
          <a:p>
            <a:pPr marL="0" indent="0" eaLnBrk="1" hangingPunct="1">
              <a:buFont typeface="Calibri" panose="020F0502020204030204" pitchFamily="34" charset="0"/>
              <a:buNone/>
              <a:defRPr/>
            </a:pPr>
            <a:endParaRPr lang="en-US" altLang="en-US" sz="2400" dirty="0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9B9D7D0-24C9-4328-97A7-2A14B1CB1B22}" type="slidenum">
              <a:rPr lang="en-US" altLang="en-US" smtClean="0">
                <a:solidFill>
                  <a:srgbClr val="FFFFFF"/>
                </a:solidFill>
              </a:rPr>
              <a:pPr/>
              <a:t>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accent2"/>
                </a:solidFill>
                <a:latin typeface="+mn-lt"/>
              </a:rPr>
              <a:t>COVID 19: Best Practice Sharing: </a:t>
            </a:r>
            <a:br>
              <a:rPr lang="en-US" sz="4400" b="1" dirty="0">
                <a:solidFill>
                  <a:schemeClr val="accent2"/>
                </a:solidFill>
                <a:latin typeface="+mn-lt"/>
              </a:rPr>
            </a:br>
            <a:r>
              <a:rPr lang="en-US" sz="2400" b="1" dirty="0" smtClean="0">
                <a:solidFill>
                  <a:schemeClr val="accent2"/>
                </a:solidFill>
                <a:latin typeface="+mn-lt"/>
              </a:rPr>
              <a:t>Safe Care Safe Patients  /Immunization Schedule 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2292" name="Content Placeholder 2"/>
          <p:cNvSpPr>
            <a:spLocks noGrp="1"/>
          </p:cNvSpPr>
          <p:nvPr>
            <p:ph idx="1"/>
          </p:nvPr>
        </p:nvSpPr>
        <p:spPr>
          <a:xfrm>
            <a:off x="390525" y="1893888"/>
            <a:ext cx="8348663" cy="4375150"/>
          </a:xfrm>
        </p:spPr>
        <p:txBody>
          <a:bodyPr/>
          <a:lstStyle/>
          <a:p>
            <a:pPr marL="0" indent="0" eaLnBrk="1" hangingPunct="1">
              <a:buFont typeface="Calibri" panose="020F0502020204030204" pitchFamily="34" charset="0"/>
              <a:buNone/>
              <a:defRPr/>
            </a:pPr>
            <a:r>
              <a:rPr lang="en-US" altLang="en-US" sz="3200" dirty="0" smtClean="0">
                <a:solidFill>
                  <a:schemeClr val="accent2"/>
                </a:solidFill>
              </a:rPr>
              <a:t>Best Practice Sharing: PCMH Kids Practices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solidFill>
                  <a:schemeClr val="tx1"/>
                </a:solidFill>
              </a:rPr>
              <a:t>Hasbro Pediatrics: Gail Davis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i="1" dirty="0" smtClean="0">
                <a:solidFill>
                  <a:schemeClr val="tx1"/>
                </a:solidFill>
              </a:rPr>
              <a:t>Ocean State Pediatrics: Jennifer Gilman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i="1" dirty="0" smtClean="0">
                <a:solidFill>
                  <a:schemeClr val="tx1"/>
                </a:solidFill>
              </a:rPr>
              <a:t>NRI Pediatrics: Serena Guibeau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sz="2800" i="1" dirty="0" smtClean="0">
                <a:solidFill>
                  <a:schemeClr val="tx1"/>
                </a:solidFill>
              </a:rPr>
              <a:t>Aquidneck Pediatrics-Becky Chase </a:t>
            </a:r>
            <a:r>
              <a:rPr lang="en-US" altLang="en-US" sz="2800" i="1" dirty="0" err="1" smtClean="0">
                <a:solidFill>
                  <a:schemeClr val="tx1"/>
                </a:solidFill>
              </a:rPr>
              <a:t>DeConto</a:t>
            </a:r>
            <a:r>
              <a:rPr lang="en-US" altLang="en-US" sz="2800" i="1" dirty="0" smtClean="0">
                <a:solidFill>
                  <a:schemeClr val="tx1"/>
                </a:solidFill>
              </a:rPr>
              <a:t> </a:t>
            </a:r>
          </a:p>
          <a:p>
            <a:pPr marL="0" indent="0" eaLnBrk="1" hangingPunct="1">
              <a:buNone/>
              <a:defRPr/>
            </a:pPr>
            <a:r>
              <a:rPr lang="en-US" altLang="en-US" sz="2800" dirty="0">
                <a:solidFill>
                  <a:schemeClr val="accent2"/>
                </a:solidFill>
              </a:rPr>
              <a:t>Resources</a:t>
            </a:r>
            <a:r>
              <a:rPr lang="en-US" altLang="en-US" sz="2800" dirty="0" smtClean="0">
                <a:solidFill>
                  <a:schemeClr val="accent2"/>
                </a:solidFill>
              </a:rPr>
              <a:t>:</a:t>
            </a:r>
            <a:endParaRPr lang="en-US" altLang="en-US" sz="28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en-US" altLang="en-US" sz="2800" dirty="0" smtClean="0">
                <a:solidFill>
                  <a:schemeClr val="tx1"/>
                </a:solidFill>
                <a:hlinkClick r:id="rId2"/>
              </a:rPr>
              <a:t>CDC Immunization Schedule and Catch up</a:t>
            </a:r>
            <a:r>
              <a:rPr lang="en-US" altLang="en-US" sz="2800" dirty="0" smtClean="0">
                <a:solidFill>
                  <a:schemeClr val="tx1"/>
                </a:solidFill>
              </a:rPr>
              <a:t> </a:t>
            </a:r>
          </a:p>
          <a:p>
            <a:pPr marL="0" indent="0" eaLnBrk="1" hangingPunct="1">
              <a:buNone/>
              <a:defRPr/>
            </a:pPr>
            <a:r>
              <a:rPr lang="en-US" altLang="en-US" sz="2800" dirty="0" smtClean="0">
                <a:solidFill>
                  <a:schemeClr val="tx1"/>
                </a:solidFill>
              </a:rPr>
              <a:t>KIDS NET School Ready and Immunization Reports </a:t>
            </a:r>
            <a:endParaRPr lang="en-US" altLang="en-US" sz="2800" dirty="0" smtClean="0">
              <a:solidFill>
                <a:schemeClr val="accent2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altLang="en-US" sz="28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en-US" altLang="en-US" sz="2800" dirty="0">
              <a:solidFill>
                <a:schemeClr val="accent2"/>
              </a:solidFill>
            </a:endParaRPr>
          </a:p>
          <a:p>
            <a:pPr marL="0" indent="0" eaLnBrk="1" hangingPunct="1">
              <a:buNone/>
              <a:defRPr/>
            </a:pPr>
            <a:endParaRPr lang="en-US" altLang="en-US" sz="28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en-US" altLang="en-US" sz="2800" i="1" dirty="0" smtClean="0">
              <a:solidFill>
                <a:schemeClr val="tx1"/>
              </a:solidFill>
            </a:endParaRPr>
          </a:p>
          <a:p>
            <a:pPr marL="0" indent="0" eaLnBrk="1" hangingPunct="1">
              <a:buFont typeface="Calibri" panose="020F0502020204030204" pitchFamily="34" charset="0"/>
              <a:buNone/>
              <a:defRPr/>
            </a:pPr>
            <a:endParaRPr lang="en-US" altLang="en-US" sz="3200" dirty="0" smtClean="0">
              <a:solidFill>
                <a:schemeClr val="accent2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en-US" altLang="en-US" sz="2400" dirty="0" smtClean="0">
                <a:solidFill>
                  <a:schemeClr val="tx1"/>
                </a:solidFill>
                <a:hlinkClick r:id="rId3"/>
              </a:rPr>
              <a:t> </a:t>
            </a:r>
            <a:endParaRPr lang="en-US" altLang="en-US" dirty="0" smtClean="0">
              <a:solidFill>
                <a:schemeClr val="tx1"/>
              </a:solidFill>
            </a:endParaRPr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AAD9653-92BF-490B-8D35-C5346AE81C21}" type="slidenum">
              <a:rPr lang="en-US" altLang="en-US" smtClean="0">
                <a:solidFill>
                  <a:srgbClr val="FFFFFF"/>
                </a:solidFill>
              </a:rPr>
              <a:pPr/>
              <a:t>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22325" y="817563"/>
            <a:ext cx="7543800" cy="8763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accent2"/>
                </a:solidFill>
                <a:latin typeface="+mn-lt"/>
              </a:rPr>
              <a:t>Telemedicine and Outpatient Visits   </a:t>
            </a:r>
            <a:endParaRPr lang="en-US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3315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en-US" sz="3200" i="1" dirty="0" smtClean="0">
                <a:solidFill>
                  <a:schemeClr val="tx1"/>
                </a:solidFill>
              </a:rPr>
              <a:t> How are you deciding which services you are able to perform safely in the outpatient setting and which will be handled via telehealth?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200" i="1" dirty="0" smtClean="0">
                <a:solidFill>
                  <a:schemeClr val="tx1"/>
                </a:solidFill>
              </a:rPr>
              <a:t>How will you integrate telehealth in conjunction with outpatient visits? </a:t>
            </a:r>
          </a:p>
          <a:p>
            <a:pPr marL="0" indent="0">
              <a:buNone/>
            </a:pPr>
            <a:r>
              <a:rPr lang="en-US" altLang="en-US" sz="3200" dirty="0">
                <a:solidFill>
                  <a:schemeClr val="accent2"/>
                </a:solidFill>
              </a:rPr>
              <a:t>Resources</a:t>
            </a:r>
            <a:r>
              <a:rPr lang="en-US" altLang="en-US" sz="3200" dirty="0" smtClean="0">
                <a:solidFill>
                  <a:schemeClr val="accent2"/>
                </a:solidFill>
              </a:rPr>
              <a:t>:</a:t>
            </a:r>
          </a:p>
          <a:p>
            <a:pPr marL="0" indent="0">
              <a:buNone/>
            </a:pPr>
            <a:r>
              <a:rPr lang="en-US" altLang="en-US" sz="2400" dirty="0" smtClean="0">
                <a:solidFill>
                  <a:schemeClr val="tx1"/>
                </a:solidFill>
                <a:hlinkClick r:id="rId2"/>
              </a:rPr>
              <a:t>RI Guidance for Ambulatory Settings </a:t>
            </a:r>
            <a:endParaRPr lang="en-US" altLang="en-US" sz="2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en-US" sz="2400" dirty="0" smtClean="0">
                <a:solidFill>
                  <a:schemeClr val="tx1"/>
                </a:solidFill>
                <a:hlinkClick r:id="rId3"/>
              </a:rPr>
              <a:t>RI Employer Guidance </a:t>
            </a:r>
            <a:endParaRPr lang="en-US" alt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sz="3200" i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en-US" sz="3200" dirty="0" smtClean="0">
              <a:solidFill>
                <a:schemeClr val="tx1"/>
              </a:solidFill>
            </a:endParaRPr>
          </a:p>
        </p:txBody>
      </p:sp>
      <p:sp>
        <p:nvSpPr>
          <p:cNvPr id="1331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9AABCB6-D396-4C3C-A0A7-4E19383C4D2A}" type="slidenum">
              <a:rPr lang="en-US" altLang="en-US" smtClean="0">
                <a:solidFill>
                  <a:srgbClr val="FFFFFF"/>
                </a:solidFill>
              </a:rPr>
              <a:pPr/>
              <a:t>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585788"/>
            <a:ext cx="7823200" cy="106997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accent2"/>
                </a:solidFill>
                <a:latin typeface="+mn-lt"/>
              </a:rPr>
              <a:t>Staff and Patient Scheduling </a:t>
            </a:r>
            <a:endParaRPr lang="en-US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86888"/>
            <a:ext cx="8418286" cy="467265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solidFill>
                  <a:schemeClr val="accent2"/>
                </a:solidFill>
              </a:rPr>
              <a:t>With Re-opening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i="1" dirty="0" smtClean="0">
                <a:solidFill>
                  <a:schemeClr val="tx1"/>
                </a:solidFill>
              </a:rPr>
              <a:t>How </a:t>
            </a:r>
            <a:r>
              <a:rPr lang="en-US" i="1" dirty="0">
                <a:solidFill>
                  <a:schemeClr val="tx1"/>
                </a:solidFill>
              </a:rPr>
              <a:t>are you anticipating volume ramp up and staffing needs? </a:t>
            </a:r>
            <a:endParaRPr lang="en-US" i="1" dirty="0" smtClean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i="1" dirty="0" smtClean="0">
                <a:solidFill>
                  <a:schemeClr val="tx1"/>
                </a:solidFill>
              </a:rPr>
              <a:t>How will you determine which staff work from home vs in office?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i="1" dirty="0" smtClean="0">
                <a:solidFill>
                  <a:schemeClr val="tx1"/>
                </a:solidFill>
              </a:rPr>
              <a:t>Are you staggering shifts/adding week-end/evening hours?</a:t>
            </a:r>
          </a:p>
          <a:p>
            <a:pPr marL="0" indent="0">
              <a:buNone/>
              <a:defRPr/>
            </a:pPr>
            <a:r>
              <a:rPr lang="en-US" altLang="en-US" sz="2800" dirty="0">
                <a:solidFill>
                  <a:schemeClr val="accent2"/>
                </a:solidFill>
              </a:rPr>
              <a:t>Resources</a:t>
            </a:r>
            <a:r>
              <a:rPr lang="en-US" altLang="en-US" sz="2800" dirty="0" smtClean="0">
                <a:solidFill>
                  <a:schemeClr val="accent2"/>
                </a:solidFill>
              </a:rPr>
              <a:t>:</a:t>
            </a: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/>
                </a:solidFill>
                <a:hlinkClick r:id="rId2"/>
              </a:rPr>
              <a:t>COVID-19 Medical Practice Reopening Checklist </a:t>
            </a: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accent2"/>
                </a:solidFill>
              </a:rPr>
              <a:t>Quality Behavioral Health Resources </a:t>
            </a: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solidFill>
                  <a:schemeClr val="accent2"/>
                </a:solidFill>
                <a:hlinkClick r:id="rId3"/>
              </a:rPr>
              <a:t>Staff Scheduling</a:t>
            </a:r>
            <a:endParaRPr lang="en-US" altLang="en-US" dirty="0" smtClean="0">
              <a:solidFill>
                <a:schemeClr val="accent2"/>
              </a:solidFill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solidFill>
                  <a:schemeClr val="accent2"/>
                </a:solidFill>
                <a:hlinkClick r:id="rId4"/>
              </a:rPr>
              <a:t>Patient Screening</a:t>
            </a:r>
            <a:endParaRPr lang="en-US" altLang="en-US" dirty="0" smtClean="0">
              <a:solidFill>
                <a:schemeClr val="accent2"/>
              </a:solidFill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solidFill>
                  <a:schemeClr val="accent2"/>
                </a:solidFill>
                <a:hlinkClick r:id="rId5"/>
              </a:rPr>
              <a:t>Social Distancing</a:t>
            </a:r>
            <a:endParaRPr lang="en-US" altLang="en-US" dirty="0" smtClean="0">
              <a:solidFill>
                <a:schemeClr val="accent2"/>
              </a:solidFill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solidFill>
                  <a:schemeClr val="accent2"/>
                </a:solidFill>
                <a:hlinkClick r:id="rId6"/>
              </a:rPr>
              <a:t>COVID-19 Signage</a:t>
            </a:r>
            <a:endParaRPr lang="en-US" altLang="en-US" dirty="0" smtClean="0">
              <a:solidFill>
                <a:schemeClr val="accent2"/>
              </a:solidFill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FD1070C-2F55-4A2B-B2F5-91B7E1F34D8C}" type="slidenum">
              <a:rPr lang="en-US" altLang="en-US" smtClean="0">
                <a:solidFill>
                  <a:srgbClr val="FFFFFF"/>
                </a:solidFill>
              </a:rPr>
              <a:pPr/>
              <a:t>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2"/>
                </a:solidFill>
              </a:rPr>
              <a:t>Nelly Burdette Psy.D 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>
                <a:hlinkClick r:id="rId2"/>
              </a:rPr>
              <a:t>Digging Deep: Lessons from the Field to </a:t>
            </a:r>
            <a:r>
              <a:rPr lang="en-US" sz="3600" dirty="0" smtClean="0">
                <a:hlinkClick r:id="rId2"/>
              </a:rPr>
              <a:t>Care for Yourself and Others During Times of Prolonged Stress </a:t>
            </a:r>
            <a:endParaRPr lang="en-US" sz="3600" dirty="0" smtClean="0"/>
          </a:p>
          <a:p>
            <a:pPr marL="0" indent="0">
              <a:buNone/>
            </a:pP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08E53D-A8CA-4F58-B4AB-D0F8E914E916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288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2"/>
                </a:solidFill>
              </a:rPr>
              <a:t>FACE COVID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325" y="1846263"/>
            <a:ext cx="7543800" cy="4434616"/>
          </a:xfrm>
        </p:spPr>
        <p:txBody>
          <a:bodyPr/>
          <a:lstStyle/>
          <a:p>
            <a:r>
              <a:rPr lang="en-US" b="1" dirty="0"/>
              <a:t>F</a:t>
            </a:r>
            <a:r>
              <a:rPr lang="en-US" dirty="0"/>
              <a:t> = Focus on what’s in your control</a:t>
            </a:r>
          </a:p>
          <a:p>
            <a:r>
              <a:rPr lang="en-US" b="1" dirty="0"/>
              <a:t>A</a:t>
            </a:r>
            <a:r>
              <a:rPr lang="en-US" dirty="0"/>
              <a:t> = Acknowledge your thoughts &amp; feelings </a:t>
            </a:r>
          </a:p>
          <a:p>
            <a:r>
              <a:rPr lang="en-US" b="1" dirty="0"/>
              <a:t>C</a:t>
            </a:r>
            <a:r>
              <a:rPr lang="en-US" dirty="0"/>
              <a:t> = Come back into your body</a:t>
            </a:r>
          </a:p>
          <a:p>
            <a:r>
              <a:rPr lang="en-US" b="1" dirty="0"/>
              <a:t>E</a:t>
            </a:r>
            <a:r>
              <a:rPr lang="en-US" dirty="0"/>
              <a:t> = Engage in what you’re doing </a:t>
            </a:r>
          </a:p>
          <a:p>
            <a:r>
              <a:rPr lang="en-US" dirty="0"/>
              <a:t> </a:t>
            </a:r>
          </a:p>
          <a:p>
            <a:r>
              <a:rPr lang="en-US" b="1" dirty="0"/>
              <a:t>C</a:t>
            </a:r>
            <a:r>
              <a:rPr lang="en-US" dirty="0"/>
              <a:t> = Committed action </a:t>
            </a:r>
          </a:p>
          <a:p>
            <a:r>
              <a:rPr lang="en-US" b="1" dirty="0"/>
              <a:t>O</a:t>
            </a:r>
            <a:r>
              <a:rPr lang="en-US" dirty="0"/>
              <a:t> = Opening up</a:t>
            </a:r>
          </a:p>
          <a:p>
            <a:r>
              <a:rPr lang="en-US" b="1" dirty="0"/>
              <a:t>V</a:t>
            </a:r>
            <a:r>
              <a:rPr lang="en-US" dirty="0"/>
              <a:t> = Values</a:t>
            </a:r>
          </a:p>
          <a:p>
            <a:r>
              <a:rPr lang="en-US" b="1" dirty="0"/>
              <a:t>I </a:t>
            </a:r>
            <a:r>
              <a:rPr lang="en-US" dirty="0"/>
              <a:t>= Identify </a:t>
            </a:r>
            <a:r>
              <a:rPr lang="en-US" dirty="0" smtClean="0"/>
              <a:t>resources</a:t>
            </a:r>
          </a:p>
          <a:p>
            <a:r>
              <a:rPr lang="en-US" b="1" dirty="0" smtClean="0"/>
              <a:t>D</a:t>
            </a:r>
            <a:r>
              <a:rPr lang="en-US" dirty="0" smtClean="0"/>
              <a:t>=Disinfect and distance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08E53D-A8CA-4F58-B4AB-D0F8E914E916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003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885</TotalTime>
  <Words>296</Words>
  <Application>Microsoft Office PowerPoint</Application>
  <PresentationFormat>On-screen Show (4:3)</PresentationFormat>
  <Paragraphs>75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Retrospect</vt:lpstr>
      <vt:lpstr>COVID 19: Best Practice Sharing and Resources  Caring for Self and Others During Times of Prolonged Stress  Care Transformation Collaborative of R.I.</vt:lpstr>
      <vt:lpstr>NCM/CC Best Practice Sharing  COVID 19 Agenda</vt:lpstr>
      <vt:lpstr>COVID 19: Best Practice Sharing:  Safe Care for Patients and Staff  </vt:lpstr>
      <vt:lpstr>COVID 19: Best Practice Sharing:  Safe Care Safe Patients  /Immunization Schedule </vt:lpstr>
      <vt:lpstr>Telemedicine and Outpatient Visits   </vt:lpstr>
      <vt:lpstr>Staff and Patient Scheduling </vt:lpstr>
      <vt:lpstr>Nelly Burdette Psy.D </vt:lpstr>
      <vt:lpstr>FACE COVID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Patient Advisory Group R.I. Chronic Care Sustainability Initiative</dc:title>
  <dc:creator>Sarah Beron</dc:creator>
  <cp:lastModifiedBy>Candice Brown</cp:lastModifiedBy>
  <cp:revision>81</cp:revision>
  <dcterms:created xsi:type="dcterms:W3CDTF">2013-10-16T15:00:37Z</dcterms:created>
  <dcterms:modified xsi:type="dcterms:W3CDTF">2020-05-20T12:21:44Z</dcterms:modified>
</cp:coreProperties>
</file>